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5AE"/>
    <a:srgbClr val="627A87"/>
    <a:srgbClr val="0DB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9AA508-9EE8-48D5-8290-B7CA12D3890D}">
  <a:tblStyle styleId="{0D9AA508-9EE8-48D5-8290-B7CA12D3890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A280A01-3849-4CE3-B931-3CAB1E9D597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2" d="100"/>
          <a:sy n="82" d="100"/>
        </p:scale>
        <p:origin x="69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 b="1" i="0" u="non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Título de la diapositiva</a:t>
            </a:r>
            <a:endParaRPr sz="1400" b="1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200"/>
              <a:buFont typeface="Avenir"/>
              <a:buChar char="●"/>
            </a:pPr>
            <a:r>
              <a:rPr lang="es" sz="1200" b="0" i="0" u="non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Fondo oscuro</a:t>
            </a:r>
            <a:endParaRPr sz="1200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400"/>
              <a:buFont typeface="Avenir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400"/>
              <a:buFont typeface="Avenir"/>
              <a:buNone/>
            </a:pPr>
            <a:endParaRPr sz="1400" b="1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s – Dark">
  <p:cSld name="Title Slides – Dark">
    <p:bg>
      <p:bgPr>
        <a:solidFill>
          <a:srgbClr val="2D3E5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l="9267" t="7334" r="1011" b="3193"/>
          <a:stretch/>
        </p:blipFill>
        <p:spPr>
          <a:xfrm flipH="1">
            <a:off x="4" y="599600"/>
            <a:ext cx="11154031" cy="625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3637" y="5894628"/>
            <a:ext cx="780288" cy="832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Aligned - Orange">
  <p:cSld name="Left Aligned - Orange">
    <p:bg>
      <p:bgPr>
        <a:solidFill>
          <a:srgbClr val="FFFFF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5637" y="5896167"/>
            <a:ext cx="780288" cy="819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– Center Aligned Header Light">
  <p:cSld name="Blank Slide – Center Aligned Header Light">
    <p:bg>
      <p:bgPr>
        <a:solidFill>
          <a:srgbClr val="FFFFF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5637" y="5896167"/>
            <a:ext cx="780288" cy="81930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753392" y="284481"/>
            <a:ext cx="6685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s://academy.hubspot.com/es/lessons/buyers-journey#:~:text=Este%20recorrido%20es%20el%20proceso,necesitan%20para%20alcanzar%20sus%20metas.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ademy.hubspot.com/courses/growth-driven-design?utm_source=offers&amp;utm_medium=offers&amp;utm_campaign=seondary-conversion_wireframe-template_template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965AE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289E65E2-A8F8-05FB-2CCF-49C77A61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0"/>
            <a:ext cx="12294972" cy="8196648"/>
          </a:xfrm>
          <a:prstGeom prst="rect">
            <a:avLst/>
          </a:prstGeom>
        </p:spPr>
      </p:pic>
      <p:sp>
        <p:nvSpPr>
          <p:cNvPr id="101" name="Google Shape;101;p17"/>
          <p:cNvSpPr txBox="1">
            <a:spLocks noGrp="1"/>
          </p:cNvSpPr>
          <p:nvPr>
            <p:ph type="title" idx="4294967295"/>
          </p:nvPr>
        </p:nvSpPr>
        <p:spPr>
          <a:xfrm>
            <a:off x="1069356" y="2890849"/>
            <a:ext cx="78141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venir"/>
              <a:buNone/>
            </a:pPr>
            <a:r>
              <a:rPr lang="es" sz="5600" b="1" i="0" u="none" dirty="0">
                <a:solidFill>
                  <a:srgbClr val="FFFFFF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Plantillas para </a:t>
            </a:r>
            <a:r>
              <a:rPr lang="es" sz="5600" b="1" dirty="0">
                <a:solidFill>
                  <a:srgbClr val="FFFFFF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crear</a:t>
            </a:r>
            <a:endParaRPr sz="5600" b="1" dirty="0">
              <a:solidFill>
                <a:srgbClr val="FFFFFF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venir"/>
              <a:buNone/>
            </a:pPr>
            <a:r>
              <a:rPr lang="es-ES" sz="5600" b="1" i="0" u="none" dirty="0">
                <a:solidFill>
                  <a:srgbClr val="FFFFFF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mapas del recorrido del cliente</a:t>
            </a:r>
            <a:endParaRPr lang="es-ES" sz="5600" b="1" dirty="0">
              <a:solidFill>
                <a:srgbClr val="FFFFFF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4"/>
          <a:srcRect/>
          <a:stretch/>
        </p:blipFill>
        <p:spPr>
          <a:xfrm>
            <a:off x="955118" y="1214473"/>
            <a:ext cx="3233823" cy="14131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7"/>
          <p:cNvCxnSpPr/>
          <p:nvPr/>
        </p:nvCxnSpPr>
        <p:spPr>
          <a:xfrm>
            <a:off x="1172782" y="2758053"/>
            <a:ext cx="443112" cy="233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Google Shape;102;p17">
            <a:extLst>
              <a:ext uri="{FF2B5EF4-FFF2-40B4-BE49-F238E27FC236}">
                <a16:creationId xmlns:a16="http://schemas.microsoft.com/office/drawing/2014/main" id="{82C33E24-3C0B-1C15-A6D3-27B1ED2B1ED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3356" y="5903109"/>
            <a:ext cx="1723697" cy="66947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16A3E76-768A-2AF7-C77B-DC325717F927}"/>
              </a:ext>
            </a:extLst>
          </p:cNvPr>
          <p:cNvSpPr txBox="1"/>
          <p:nvPr/>
        </p:nvSpPr>
        <p:spPr>
          <a:xfrm>
            <a:off x="9267568" y="6053179"/>
            <a:ext cx="147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800" dirty="0">
                <a:solidFill>
                  <a:schemeClr val="bg1"/>
                </a:solidFill>
              </a:rPr>
              <a:t>Fuente: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p26"/>
          <p:cNvGraphicFramePr/>
          <p:nvPr>
            <p:extLst>
              <p:ext uri="{D42A27DB-BD31-4B8C-83A1-F6EECF244321}">
                <p14:modId xmlns:p14="http://schemas.microsoft.com/office/powerpoint/2010/main" val="3714044397"/>
              </p:ext>
            </p:extLst>
          </p:nvPr>
        </p:nvGraphicFramePr>
        <p:xfrm>
          <a:off x="0" y="0"/>
          <a:ext cx="12192000" cy="6858075"/>
        </p:xfrm>
        <a:graphic>
          <a:graphicData uri="http://schemas.openxmlformats.org/drawingml/2006/table">
            <a:tbl>
              <a:tblPr>
                <a:noFill/>
                <a:tableStyleId>{0D9AA508-9EE8-48D5-8290-B7CA12D3890D}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chemeClr val="lt1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Recorrido del cliente: Pérdida de clientes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C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Motivo n.º 1 de la pérdida de clientes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0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Motivo n.º 2 de la pérdida de clientes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0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Motivo n.º 3 de la pérdida de clientes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0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Motivo n.º 4 de la pérdida de clientes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0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Motivo n.º 5 de la pérdida de clientes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0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 dirty="0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¿Qué experimentó el cliente?</a:t>
                      </a:r>
                      <a:endParaRPr sz="1400" i="1" u="none" strike="noStrike" cap="none" dirty="0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¿Cómo se sintió después de que eso sucediera?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¿Qué ha provocado que acabemos perdiéndolo?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¿Cómo podemos mejorar esta experiencia para evitarlo?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 dirty="0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 dirty="0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27"/>
          <p:cNvGraphicFramePr/>
          <p:nvPr>
            <p:extLst>
              <p:ext uri="{D42A27DB-BD31-4B8C-83A1-F6EECF244321}">
                <p14:modId xmlns:p14="http://schemas.microsoft.com/office/powerpoint/2010/main" val="1141751465"/>
              </p:ext>
            </p:extLst>
          </p:nvPr>
        </p:nvGraphicFramePr>
        <p:xfrm>
          <a:off x="0" y="0"/>
          <a:ext cx="12192000" cy="6858075"/>
        </p:xfrm>
        <a:graphic>
          <a:graphicData uri="http://schemas.openxmlformats.org/drawingml/2006/table">
            <a:tbl>
              <a:tblPr>
                <a:noFill/>
                <a:tableStyleId>{0D9AA508-9EE8-48D5-8290-B7CA12D3890D}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FFFFFF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Recorrido del cliente: Servicio de atención </a:t>
                      </a:r>
                      <a:endParaRPr sz="1400" b="0" i="0" u="none" strike="noStrike" cap="none">
                        <a:solidFill>
                          <a:srgbClr val="FFFFFF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FFFFFF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y asistencia</a:t>
                      </a:r>
                      <a:endParaRPr sz="1400" u="none" strike="noStrike" cap="none">
                        <a:solidFill>
                          <a:srgbClr val="FFFFFF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D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Uso normal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D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Problema o incidencia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D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Búsqueda de ayuda </a:t>
                      </a:r>
                      <a:endParaRPr sz="1400" b="0" i="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o contacto con asistencia 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D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Comunicación directa con asistencia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D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Resolución del conflicto o el problema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D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¿Cómo se siente el cliente?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¿Por qué </a:t>
                      </a:r>
                      <a:endParaRPr sz="1400" b="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se siente así?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 dirty="0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¿Cómo nos comunicamos con él?</a:t>
                      </a:r>
                      <a:endParaRPr sz="1400" i="1" u="none" strike="noStrike" cap="none" dirty="0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¿Qué hacemos mientras tanto?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 dirty="0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 dirty="0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9E1E9B3-3908-000D-E1CE-EF51C1B5A829}"/>
              </a:ext>
            </a:extLst>
          </p:cNvPr>
          <p:cNvSpPr txBox="1"/>
          <p:nvPr/>
        </p:nvSpPr>
        <p:spPr>
          <a:xfrm>
            <a:off x="525780" y="24133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b="1" dirty="0">
                <a:solidFill>
                  <a:srgbClr val="3965AE"/>
                </a:solidFill>
                <a:latin typeface="Helvetica" pitchFamily="2" charset="0"/>
              </a:rPr>
              <a:t>¡GRACIAS!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D0EDAAD-94BB-FF88-6C76-22C4A940C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61" y="4092186"/>
            <a:ext cx="3207748" cy="140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3DC3EF4-43DE-53B2-0419-C2315404C3EC}"/>
              </a:ext>
            </a:extLst>
          </p:cNvPr>
          <p:cNvSpPr/>
          <p:nvPr/>
        </p:nvSpPr>
        <p:spPr>
          <a:xfrm>
            <a:off x="5326380" y="754380"/>
            <a:ext cx="6446520" cy="5349240"/>
          </a:xfrm>
          <a:prstGeom prst="rect">
            <a:avLst/>
          </a:prstGeom>
          <a:solidFill>
            <a:srgbClr val="3965A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8C4BE57-AB7D-B2A8-EBD0-FF774523532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5661661" y="2747496"/>
            <a:ext cx="471948" cy="47194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827D77A-42A1-CF98-6508-9547D62648B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5661661" y="3965361"/>
            <a:ext cx="471948" cy="47194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8E36EFF-6BBA-BD25-D75E-F09B8436F34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5709417" y="1547579"/>
            <a:ext cx="386863" cy="47194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BBCDC5B-0C86-318F-3857-C7F839CF4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61" y="5021958"/>
            <a:ext cx="471948" cy="4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F6FF8FC3-4F8C-D651-BF9B-C5A370CBB8B6}"/>
              </a:ext>
            </a:extLst>
          </p:cNvPr>
          <p:cNvSpPr txBox="1"/>
          <p:nvPr/>
        </p:nvSpPr>
        <p:spPr>
          <a:xfrm>
            <a:off x="6340547" y="1574669"/>
            <a:ext cx="5198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AR" sz="1800" b="0" i="0" u="none" strike="noStrike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https://</a:t>
            </a:r>
            <a:r>
              <a:rPr lang="es-AR" sz="1800" b="0" i="0" u="none" strike="noStrike" dirty="0" err="1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linktr.ee</a:t>
            </a:r>
            <a:r>
              <a:rPr lang="es-AR" sz="1800" b="0" i="0" u="none" strike="noStrike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/</a:t>
            </a:r>
            <a:r>
              <a:rPr lang="es-AR" sz="1800" b="0" i="0" u="none" strike="noStrike" dirty="0" err="1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ServiciosEstrategicosUTNBA</a:t>
            </a:r>
            <a:endParaRPr lang="es-AR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95D651E-5B4A-FC9F-0557-F1A1EAD6E9B0}"/>
              </a:ext>
            </a:extLst>
          </p:cNvPr>
          <p:cNvSpPr txBox="1"/>
          <p:nvPr/>
        </p:nvSpPr>
        <p:spPr>
          <a:xfrm>
            <a:off x="6340547" y="2747496"/>
            <a:ext cx="51980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AR" sz="1800" b="0" i="0" u="none" strike="noStrike" dirty="0" err="1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sceu.frba.utn.edu.ar</a:t>
            </a:r>
            <a:r>
              <a:rPr lang="es-AR" sz="1800" b="0" i="0" u="none" strike="noStrike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/servicios-</a:t>
            </a:r>
            <a:r>
              <a:rPr lang="es-AR" sz="1800" b="0" i="0" u="none" strike="noStrike" dirty="0" err="1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estrategicos</a:t>
            </a: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53A72E4-3056-A983-33D0-7C6A15FBA97B}"/>
              </a:ext>
            </a:extLst>
          </p:cNvPr>
          <p:cNvSpPr txBox="1"/>
          <p:nvPr/>
        </p:nvSpPr>
        <p:spPr>
          <a:xfrm>
            <a:off x="6340546" y="3999362"/>
            <a:ext cx="519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AR" sz="1800" b="0" i="0" u="none" strike="noStrike" dirty="0" err="1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instagram.com</a:t>
            </a:r>
            <a:r>
              <a:rPr lang="es-AR" sz="1800" b="0" i="0" u="none" strike="noStrike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/</a:t>
            </a:r>
            <a:r>
              <a:rPr lang="es-AR" sz="1800" b="0" i="0" u="none" strike="noStrike" dirty="0" err="1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serviciosestrategicosutnba</a:t>
            </a:r>
            <a:endParaRPr lang="es-AR" sz="2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8D31329-7E7B-D732-95D3-692FFEF9A8E7}"/>
              </a:ext>
            </a:extLst>
          </p:cNvPr>
          <p:cNvSpPr txBox="1"/>
          <p:nvPr/>
        </p:nvSpPr>
        <p:spPr>
          <a:xfrm>
            <a:off x="6355785" y="5056980"/>
            <a:ext cx="5417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AR" sz="1800" b="0" i="0" u="none" strike="noStrike" dirty="0" err="1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linkedin.com</a:t>
            </a:r>
            <a:r>
              <a:rPr lang="es-AR" sz="1800" b="0" i="0" u="none" strike="noStrike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/</a:t>
            </a:r>
            <a:r>
              <a:rPr lang="es-AR" sz="1800" b="0" i="0" u="none" strike="noStrike" dirty="0" err="1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company</a:t>
            </a:r>
            <a:r>
              <a:rPr lang="es-AR" sz="1800" b="0" i="0" u="none" strike="noStrike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/</a:t>
            </a:r>
            <a:r>
              <a:rPr lang="es-AR" sz="1800" b="0" i="0" u="none" strike="noStrike" dirty="0" err="1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serviciosestrategicosutnba</a:t>
            </a:r>
            <a:endParaRPr lang="es-AR" sz="24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s-AR" sz="2400" dirty="0"/>
            </a:br>
            <a:br>
              <a:rPr lang="es-AR" sz="2400" dirty="0"/>
            </a:br>
            <a:endParaRPr lang="es-AR" sz="2400" b="0" i="0" u="none" strike="noStrike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7BC1852-3CC0-FB1E-B8EF-3AACA567E1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7591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8" name="Google Shape;108;p18"/>
          <p:cNvSpPr txBox="1"/>
          <p:nvPr/>
        </p:nvSpPr>
        <p:spPr>
          <a:xfrm>
            <a:off x="479673" y="1412196"/>
            <a:ext cx="3984000" cy="1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1" i="0" u="none" strike="noStrike" cap="none" dirty="0">
                <a:solidFill>
                  <a:schemeClr val="bg1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Recurso destacado: </a:t>
            </a:r>
            <a:r>
              <a:rPr lang="es" sz="2800" b="1" dirty="0">
                <a:solidFill>
                  <a:schemeClr val="bg1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Crear</a:t>
            </a:r>
            <a:r>
              <a:rPr lang="es" sz="2800" b="1" i="0" u="none" strike="noStrike" cap="none" dirty="0">
                <a:solidFill>
                  <a:schemeClr val="bg1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 mapas del recorrido del cliente</a:t>
            </a:r>
            <a:endParaRPr sz="2800" b="1" i="0" u="none" strike="noStrike" cap="none" dirty="0">
              <a:solidFill>
                <a:schemeClr val="bg1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457575" y="4859448"/>
            <a:ext cx="3027030" cy="21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1" u="none" strike="noStrike" cap="none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Esta lección te ayudará a: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Char char="●"/>
            </a:pPr>
            <a:r>
              <a:rPr lang="es" sz="1400" b="0" i="0" u="none" strike="noStrike" cap="none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Saber más sobre tus clientes.</a:t>
            </a:r>
            <a:endParaRPr sz="1400" b="0" i="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Char char="●"/>
            </a:pPr>
            <a:r>
              <a:rPr lang="es" sz="1400" b="0" i="0" u="none" strike="noStrike" cap="none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Mejorar la experiencia que les ofreces.</a:t>
            </a:r>
            <a:endParaRPr sz="1400" b="0" i="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10" name="Google Shape;110;p18"/>
          <p:cNvCxnSpPr/>
          <p:nvPr/>
        </p:nvCxnSpPr>
        <p:spPr>
          <a:xfrm>
            <a:off x="623729" y="3042241"/>
            <a:ext cx="8916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18"/>
          <p:cNvSpPr txBox="1"/>
          <p:nvPr/>
        </p:nvSpPr>
        <p:spPr>
          <a:xfrm>
            <a:off x="479673" y="3154022"/>
            <a:ext cx="37956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 dirty="0">
                <a:solidFill>
                  <a:schemeClr val="bg1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¿Quieres consultar más información sobre cómo </a:t>
            </a:r>
            <a:r>
              <a:rPr lang="es" sz="1800" dirty="0">
                <a:solidFill>
                  <a:schemeClr val="bg1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crear </a:t>
            </a:r>
            <a:r>
              <a:rPr lang="es" sz="1800" b="0" i="0" u="none" strike="noStrike" cap="none" dirty="0">
                <a:solidFill>
                  <a:schemeClr val="bg1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estos mapas? HubSpot Academy tiene una lección gratuita sobre cómo hacerlo.</a:t>
            </a:r>
            <a:endParaRPr sz="1800" b="0" i="0" u="none" strike="noStrike" cap="none" dirty="0">
              <a:solidFill>
                <a:schemeClr val="bg1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endParaRPr sz="2133" b="0" i="0" u="none" strike="noStrike" cap="none" dirty="0">
              <a:solidFill>
                <a:schemeClr val="bg1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0123" y="845846"/>
            <a:ext cx="6418604" cy="3848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/>
          <p:nvPr/>
        </p:nvSpPr>
        <p:spPr>
          <a:xfrm>
            <a:off x="6108262" y="1154099"/>
            <a:ext cx="4889200" cy="306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Helvetica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5">
            <a:alphaModFix/>
          </a:blip>
          <a:srcRect l="6938" r="5111"/>
          <a:stretch/>
        </p:blipFill>
        <p:spPr>
          <a:xfrm>
            <a:off x="6108262" y="1086163"/>
            <a:ext cx="4899432" cy="313233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>
            <a:hlinkClick r:id="rId6"/>
          </p:cNvPr>
          <p:cNvSpPr/>
          <p:nvPr/>
        </p:nvSpPr>
        <p:spPr>
          <a:xfrm>
            <a:off x="6992593" y="4810681"/>
            <a:ext cx="3223461" cy="654697"/>
          </a:xfrm>
          <a:prstGeom prst="roundRect">
            <a:avLst>
              <a:gd name="adj" fmla="val 4563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A6C2"/>
              </a:solidFill>
              <a:latin typeface="Helvetica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7653430" y="4912056"/>
            <a:ext cx="2024982" cy="72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rPr lang="es" sz="1800" b="0" i="0" u="sng" strike="noStrike" cap="none" dirty="0">
                <a:solidFill>
                  <a:schemeClr val="hlink"/>
                </a:solidFill>
                <a:latin typeface="Helvetica" pitchFamily="2" charset="0"/>
                <a:ea typeface="Avenir"/>
                <a:cs typeface="Avenir"/>
                <a:sym typeface="Avenir"/>
                <a:hlinkClick r:id="rId7"/>
              </a:rPr>
              <a:t>Comenzar gratis</a:t>
            </a:r>
            <a:endParaRPr sz="1800" b="0" i="0" u="none" strike="noStrike" cap="none" dirty="0">
              <a:solidFill>
                <a:srgbClr val="FFFFFF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4464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/>
        </p:nvSpPr>
        <p:spPr>
          <a:xfrm>
            <a:off x="1341737" y="2757661"/>
            <a:ext cx="8413200" cy="3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34485A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En este recurso encontrarás siete tipos de plantillas para crear mapas del recorrido del cliente: </a:t>
            </a:r>
            <a:endParaRPr sz="1400" b="1" i="0" u="none" strike="noStrike" cap="none">
              <a:solidFill>
                <a:srgbClr val="34485A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34485A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Avenir"/>
              <a:buChar char="●"/>
            </a:pPr>
            <a:r>
              <a:rPr lang="es" sz="1400" b="0" i="0" u="none" strike="noStrike" cap="none">
                <a:solidFill>
                  <a:srgbClr val="34485A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Plantilla sobre el recorrido del comprador</a:t>
            </a:r>
            <a:endParaRPr sz="1400" b="0" i="0" u="none" strike="noStrike" cap="none">
              <a:solidFill>
                <a:srgbClr val="34485A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Avenir"/>
              <a:buChar char="●"/>
            </a:pPr>
            <a:r>
              <a:rPr lang="es" sz="1400" b="0" i="0" u="none" strike="noStrike" cap="none">
                <a:solidFill>
                  <a:srgbClr val="34485A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Plantilla sobre el estado actual</a:t>
            </a:r>
            <a:endParaRPr sz="1400" b="0" i="0" u="none" strike="noStrike" cap="none">
              <a:solidFill>
                <a:srgbClr val="34485A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Avenir"/>
              <a:buChar char="●"/>
            </a:pPr>
            <a:r>
              <a:rPr lang="es" sz="1400" b="0" i="0" u="none" strike="noStrike" cap="none">
                <a:solidFill>
                  <a:srgbClr val="34485A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Plantilla sobre la nutrición de leads</a:t>
            </a:r>
            <a:endParaRPr sz="1400" b="0" i="0" u="none" strike="noStrike" cap="none">
              <a:solidFill>
                <a:srgbClr val="34485A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Avenir"/>
              <a:buChar char="●"/>
            </a:pPr>
            <a:r>
              <a:rPr lang="es" sz="1400" b="0" i="0" u="none" strike="noStrike" cap="none">
                <a:solidFill>
                  <a:srgbClr val="34485A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Plantilla sobre el estado futuro</a:t>
            </a:r>
            <a:endParaRPr sz="1400" b="0" i="0" u="none" strike="noStrike" cap="none">
              <a:solidFill>
                <a:srgbClr val="34485A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Avenir"/>
              <a:buChar char="●"/>
            </a:pPr>
            <a:r>
              <a:rPr lang="es" sz="1400" b="0" i="0" u="none" strike="noStrike" cap="none">
                <a:solidFill>
                  <a:srgbClr val="34485A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Plantilla sobre un día en la vida del cliente</a:t>
            </a:r>
            <a:endParaRPr sz="1400" b="0" i="0" u="none" strike="noStrike" cap="none">
              <a:solidFill>
                <a:srgbClr val="34485A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Avenir"/>
              <a:buChar char="●"/>
            </a:pPr>
            <a:r>
              <a:rPr lang="es" sz="1400" b="0" i="0" u="none" strike="noStrike" cap="none">
                <a:solidFill>
                  <a:srgbClr val="34485A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Plantilla sobre la pérdida de clientes</a:t>
            </a:r>
            <a:endParaRPr sz="1400" b="0" i="0" u="none" strike="noStrike" cap="none">
              <a:solidFill>
                <a:srgbClr val="34485A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85A"/>
              </a:buClr>
              <a:buSzPts val="1400"/>
              <a:buFont typeface="Avenir"/>
              <a:buChar char="●"/>
            </a:pPr>
            <a:r>
              <a:rPr lang="es" sz="1400" b="0" i="0" u="none" strike="noStrike" cap="none">
                <a:solidFill>
                  <a:srgbClr val="34485A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Plantilla sobre la asistencia al cliente</a:t>
            </a:r>
            <a:endParaRPr sz="1400" b="0" i="0" u="none" strike="noStrike" cap="none">
              <a:solidFill>
                <a:srgbClr val="34485A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34485A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34485A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[Texto entre corchetes]:</a:t>
            </a:r>
            <a:r>
              <a:rPr lang="es" sz="1400" b="0" i="0" u="none" strike="noStrike" cap="none">
                <a:solidFill>
                  <a:srgbClr val="34485A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 Reemplaza este texto con la información de tu proyecto específico, como su nombre o la fecha de entrega. </a:t>
            </a:r>
            <a:endParaRPr sz="1400" b="0" i="0" u="none" strike="noStrike" cap="none">
              <a:solidFill>
                <a:srgbClr val="34485A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4485A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34485A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Cuando quieras empezar, borra estas tres diapositivas y rellena los espacios de abajo con tu información, y recuerda que puedes añadir, modificar o eliminar texto o secciones según las necesidades de tu proyecto.</a:t>
            </a:r>
            <a:endParaRPr sz="1400" b="0" i="0" u="none" strike="noStrike" cap="none">
              <a:solidFill>
                <a:srgbClr val="34485A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es" sz="2400" b="0" i="0" u="none" strike="noStrike" cap="none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</a:br>
            <a:endParaRPr sz="2400" b="0" i="0" u="none" strike="noStrike" cap="none">
              <a:solidFill>
                <a:srgbClr val="33475B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3434115" y="1887818"/>
            <a:ext cx="5323900" cy="625200"/>
          </a:xfrm>
          <a:prstGeom prst="roundRect">
            <a:avLst>
              <a:gd name="adj" fmla="val 4563"/>
            </a:avLst>
          </a:prstGeom>
          <a:solidFill>
            <a:srgbClr val="3965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3965AE"/>
              </a:solidFill>
              <a:latin typeface="Helvetica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2082190" y="1910446"/>
            <a:ext cx="82204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s" sz="2800" b="0" i="0" u="none">
                <a:solidFill>
                  <a:schemeClr val="lt1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Cómo usar estas plantillas</a:t>
            </a:r>
            <a:endParaRPr sz="2800">
              <a:solidFill>
                <a:schemeClr val="lt1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</p:txBody>
      </p:sp>
      <p:pic>
        <p:nvPicPr>
          <p:cNvPr id="125" name="Google Shape;125;p19" descr="https://lh5.googleusercontent.com/apEXRQSz2bntSyAKx_agcu8atjECSASwv_Q3UwaqHN786iFNxVF4a2FKeiNWnkcsAHIwWNB10eXnGMm4rcDea1tq_a4693bAdOUhmQUn_owUYcPX8mwvpv2Mf4KJcGch-7v6GZe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4215" y="-21676"/>
            <a:ext cx="1276350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D82C371-F29D-1BF1-C091-0870D9F109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925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 idx="4294967295"/>
          </p:nvPr>
        </p:nvSpPr>
        <p:spPr>
          <a:xfrm>
            <a:off x="1611813" y="2219889"/>
            <a:ext cx="8788200" cy="192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venir"/>
              <a:buNone/>
            </a:pPr>
            <a:r>
              <a:rPr lang="es" sz="5400" dirty="0">
                <a:solidFill>
                  <a:srgbClr val="FFFFFF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MAPAS DEL RECORRIDO </a:t>
            </a:r>
            <a:endParaRPr sz="5400" dirty="0">
              <a:solidFill>
                <a:srgbClr val="FFFFFF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venir"/>
              <a:buNone/>
            </a:pPr>
            <a:r>
              <a:rPr lang="es" sz="5400" dirty="0">
                <a:solidFill>
                  <a:srgbClr val="FFFFFF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DEL CLIENTE</a:t>
            </a:r>
            <a:endParaRPr sz="5400" dirty="0">
              <a:solidFill>
                <a:srgbClr val="FFFFFF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 idx="4294967295"/>
          </p:nvPr>
        </p:nvSpPr>
        <p:spPr>
          <a:xfrm>
            <a:off x="1611813" y="4638111"/>
            <a:ext cx="87882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venir"/>
              <a:buNone/>
            </a:pPr>
            <a:r>
              <a:rPr lang="es" sz="3000" dirty="0">
                <a:solidFill>
                  <a:srgbClr val="FFFFFF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7 plantillas gratuitas para trazar </a:t>
            </a:r>
            <a:endParaRPr sz="3000" dirty="0">
              <a:solidFill>
                <a:srgbClr val="FFFFFF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venir"/>
              <a:buNone/>
            </a:pPr>
            <a:r>
              <a:rPr lang="es" sz="3000" dirty="0">
                <a:solidFill>
                  <a:srgbClr val="FFFFFF"/>
                </a:solidFill>
                <a:latin typeface="Helvetica" pitchFamily="2" charset="0"/>
                <a:ea typeface="Avenir"/>
                <a:cs typeface="Avenir"/>
                <a:sym typeface="Avenir"/>
              </a:rPr>
              <a:t>mapas del recorrido del cliente</a:t>
            </a:r>
            <a:endParaRPr sz="3000" dirty="0">
              <a:solidFill>
                <a:srgbClr val="FFFFFF"/>
              </a:solidFill>
              <a:latin typeface="Helvetica" pitchFamily="2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21"/>
          <p:cNvGraphicFramePr/>
          <p:nvPr>
            <p:extLst>
              <p:ext uri="{D42A27DB-BD31-4B8C-83A1-F6EECF244321}">
                <p14:modId xmlns:p14="http://schemas.microsoft.com/office/powerpoint/2010/main" val="2782546233"/>
              </p:ext>
            </p:extLst>
          </p:nvPr>
        </p:nvGraphicFramePr>
        <p:xfrm>
          <a:off x="0" y="0"/>
          <a:ext cx="12192000" cy="6857975"/>
        </p:xfrm>
        <a:graphic>
          <a:graphicData uri="http://schemas.openxmlformats.org/drawingml/2006/table">
            <a:tbl>
              <a:tblPr>
                <a:noFill/>
                <a:tableStyleId>{0D9AA508-9EE8-48D5-8290-B7CA12D3890D}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 dirty="0">
                          <a:solidFill>
                            <a:srgbClr val="FFFFFF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Recorrido del cliente: 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 dirty="0">
                          <a:solidFill>
                            <a:srgbClr val="FFFFFF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Recorrido del comprador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1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Etapa de reconocimiento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Etapa de consideración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Etapa de decisión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D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¿Qué es lo que siente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o piensa el cliente?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4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4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¿Qué es lo que hace el cliente?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4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4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4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¿Sobre qué busca información </a:t>
                      </a:r>
                      <a:endParaRPr sz="1400" b="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el comprador, y dónde la busca?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4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4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4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¿Cómo hacemos avanzar al comprador con nuestra marca en mente?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4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4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400" b="0" i="0" u="none" strike="noStrike" cap="none" dirty="0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400" u="none" strike="noStrike" cap="none" dirty="0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22"/>
          <p:cNvGraphicFramePr/>
          <p:nvPr>
            <p:extLst>
              <p:ext uri="{D42A27DB-BD31-4B8C-83A1-F6EECF244321}">
                <p14:modId xmlns:p14="http://schemas.microsoft.com/office/powerpoint/2010/main" val="1612873175"/>
              </p:ext>
            </p:extLst>
          </p:nvPr>
        </p:nvGraphicFramePr>
        <p:xfrm>
          <a:off x="0" y="0"/>
          <a:ext cx="12192000" cy="6858100"/>
        </p:xfrm>
        <a:graphic>
          <a:graphicData uri="http://schemas.openxmlformats.org/drawingml/2006/table">
            <a:tbl>
              <a:tblPr>
                <a:noFill/>
                <a:tableStyleId>{0D9AA508-9EE8-48D5-8290-B7CA12D3890D}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FFFFFF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Recorrido del cliente: Estado actual</a:t>
                      </a:r>
                      <a:endParaRPr sz="1400" u="none" strike="noStrike" cap="none">
                        <a:solidFill>
                          <a:srgbClr val="FFFFFF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78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Paso 1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B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Paso 2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B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Paso 3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B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Paso 4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B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Paso 5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B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¿Qué es lo que siente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o piensa el cliente?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¿Qué es lo que hace el cliente?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¿Cuál es el punto de contacto entre el cliente y la empresa?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¿Qué queremos cambiar de este paso?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¿Cómo y por qué haremos este cambio?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 dirty="0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 dirty="0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 dirty="0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 dirty="0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Google Shape;147;p23"/>
          <p:cNvGraphicFramePr/>
          <p:nvPr>
            <p:extLst>
              <p:ext uri="{D42A27DB-BD31-4B8C-83A1-F6EECF244321}">
                <p14:modId xmlns:p14="http://schemas.microsoft.com/office/powerpoint/2010/main" val="13216265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>
                <a:noFill/>
                <a:tableStyleId>{0D9AA508-9EE8-48D5-8290-B7CA12D3890D}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FFFFFF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Recorrido del cliente: Nutrición de leads</a:t>
                      </a:r>
                      <a:endParaRPr sz="1400" u="none" strike="noStrike" cap="none">
                        <a:solidFill>
                          <a:srgbClr val="FFFFFF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54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Desconocido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A9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Suscriptor o lead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A9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Lead calificado </a:t>
                      </a:r>
                      <a:endParaRPr sz="1400" b="0" i="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por marketing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A9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Oportunidad </a:t>
                      </a:r>
                      <a:endParaRPr sz="1400" b="0" i="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o demostración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A9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Negocio cerrado </a:t>
                      </a:r>
                      <a:endParaRPr sz="1400" b="0" i="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o entrega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A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¿Qué es lo que piensa,</a:t>
                      </a:r>
                      <a:r>
                        <a:rPr lang="es" i="1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siente </a:t>
                      </a:r>
                      <a:endParaRPr sz="1400" b="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o hace el lead?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¿Con quién se comunica el lead dentro de tu empresa?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 dirty="0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¿Con qué contenido de la empresa interactúa el lead?</a:t>
                      </a:r>
                      <a:endParaRPr sz="1400" i="1" u="none" strike="noStrike" cap="none" dirty="0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¿Cómo podemos agilizar este proceso?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¿Cómo podemos ayudar al lead a tomar una decisión?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 dirty="0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 dirty="0"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Google Shape;152;p24"/>
          <p:cNvGraphicFramePr/>
          <p:nvPr>
            <p:extLst>
              <p:ext uri="{D42A27DB-BD31-4B8C-83A1-F6EECF244321}">
                <p14:modId xmlns:p14="http://schemas.microsoft.com/office/powerpoint/2010/main" val="2292412382"/>
              </p:ext>
            </p:extLst>
          </p:nvPr>
        </p:nvGraphicFramePr>
        <p:xfrm>
          <a:off x="0" y="0"/>
          <a:ext cx="12192000" cy="6929825"/>
        </p:xfrm>
        <a:graphic>
          <a:graphicData uri="http://schemas.openxmlformats.org/drawingml/2006/table">
            <a:tbl>
              <a:tblPr>
                <a:noFill/>
                <a:tableStyleId>{0D9AA508-9EE8-48D5-8290-B7CA12D3890D}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chemeClr val="lt1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Recorrido del cliente: Estado futuro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5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Paso 1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AA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Paso 2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AA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Paso 3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AA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Paso 4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AA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Paso 5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AA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¿Qué es lo que siente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o piensa el cliente?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¿Qué es lo que hace el cliente?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¿Cuál es el punto de contacto entre el cliente y la empresa?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 dirty="0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¿En qué se diferencian la sección de arriba y la del estado actual o la del anterior?</a:t>
                      </a:r>
                      <a:endParaRPr sz="1400" i="1" u="none" strike="noStrike" cap="none" dirty="0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¿Por qué creemos que esto alterará el recorrido del cliente?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 dirty="0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 dirty="0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Google Shape;157;p25"/>
          <p:cNvGraphicFramePr/>
          <p:nvPr>
            <p:extLst>
              <p:ext uri="{D42A27DB-BD31-4B8C-83A1-F6EECF244321}">
                <p14:modId xmlns:p14="http://schemas.microsoft.com/office/powerpoint/2010/main" val="203986089"/>
              </p:ext>
            </p:extLst>
          </p:nvPr>
        </p:nvGraphicFramePr>
        <p:xfrm>
          <a:off x="0" y="0"/>
          <a:ext cx="12192000" cy="7030680"/>
        </p:xfrm>
        <a:graphic>
          <a:graphicData uri="http://schemas.openxmlformats.org/drawingml/2006/table">
            <a:tbl>
              <a:tblPr>
                <a:noFill/>
                <a:tableStyleId>{0D9AA508-9EE8-48D5-8290-B7CA12D3890D}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FFFFFF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Recorrido del cliente: </a:t>
                      </a:r>
                      <a:endParaRPr sz="1400" u="none" strike="noStrike" cap="none">
                        <a:solidFill>
                          <a:srgbClr val="FFFFFF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FFFFFF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Un día en la vida </a:t>
                      </a:r>
                      <a:endParaRPr sz="1400" b="0" i="0" u="none" strike="noStrike" cap="none">
                        <a:solidFill>
                          <a:srgbClr val="FFFFFF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FFFFFF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del cliente</a:t>
                      </a:r>
                      <a:endParaRPr sz="1400" u="none" strike="noStrike" cap="none">
                        <a:solidFill>
                          <a:srgbClr val="FFFFFF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8F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Mañana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Mediodía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Tarde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Tarde-noche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Noche</a:t>
                      </a:r>
                      <a:endParaRPr sz="14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¿Qué es lo que siente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o piensa el cliente?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¿Qué hace o cuáles son sus prioridades principales?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 dirty="0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¿A qué dificultades se enfrenta en este momento?</a:t>
                      </a:r>
                      <a:endParaRPr sz="1400" i="1" u="none" strike="noStrike" cap="none" dirty="0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¿Cómo interactúa con nuestro producto en este momento?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1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¿Cómo puede usarse mejor nuestro producto en este momento?</a:t>
                      </a:r>
                      <a:endParaRPr sz="1400" i="1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100" b="0" i="0" u="none" strike="noStrike" cap="none" dirty="0">
                          <a:solidFill>
                            <a:srgbClr val="34485A"/>
                          </a:solidFill>
                          <a:latin typeface="Helvetica" pitchFamily="2" charset="0"/>
                          <a:ea typeface="Avenir"/>
                          <a:cs typeface="Avenir"/>
                          <a:sym typeface="Avenir"/>
                        </a:rPr>
                        <a:t>[Añade tu información aquí]</a:t>
                      </a:r>
                      <a:endParaRPr sz="1100" u="none" strike="noStrike" cap="none" dirty="0">
                        <a:solidFill>
                          <a:srgbClr val="34485A"/>
                        </a:solidFill>
                        <a:latin typeface="Helvetica" pitchFamily="2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1661</Words>
  <Application>Microsoft Office PowerPoint</Application>
  <PresentationFormat>Panorámica</PresentationFormat>
  <Paragraphs>278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Avenir</vt:lpstr>
      <vt:lpstr>Calibri</vt:lpstr>
      <vt:lpstr>Helvetica</vt:lpstr>
      <vt:lpstr>Helvetica Neue</vt:lpstr>
      <vt:lpstr>Office Theme</vt:lpstr>
      <vt:lpstr>Plantillas para crear mapas del recorrido del cliente</vt:lpstr>
      <vt:lpstr>Presentación de PowerPoint</vt:lpstr>
      <vt:lpstr>Cómo usar estas plantillas</vt:lpstr>
      <vt:lpstr>MAPAS DEL RECORRIDO  DEL CLIENTE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Plantillas para crear mapas del recorrido del cliente</dc:title>
  <dc:creator>Andrea Del Grecco</dc:creator>
  <cp:lastModifiedBy>Andrea Del Grecco</cp:lastModifiedBy>
  <cp:revision>9</cp:revision>
  <dcterms:modified xsi:type="dcterms:W3CDTF">2024-09-26T18:40:15Z</dcterms:modified>
</cp:coreProperties>
</file>